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65" r:id="rId3"/>
    <p:sldId id="269" r:id="rId4"/>
    <p:sldId id="267" r:id="rId5"/>
    <p:sldId id="257" r:id="rId6"/>
    <p:sldId id="258" r:id="rId7"/>
    <p:sldId id="259" r:id="rId8"/>
    <p:sldId id="261" r:id="rId9"/>
    <p:sldId id="262" r:id="rId10"/>
    <p:sldId id="260" r:id="rId11"/>
    <p:sldId id="264" r:id="rId12"/>
    <p:sldId id="263" r:id="rId13"/>
    <p:sldId id="266" r:id="rId14"/>
    <p:sldId id="268" r:id="rId15"/>
    <p:sldId id="270" r:id="rId16"/>
    <p:sldId id="271" r:id="rId17"/>
    <p:sldId id="272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50DC8-1865-4024-8D63-6EAA73FE6DB6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68156-DF44-4E8F-87FA-E0F4B29D53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163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Clarity around special </a:t>
            </a:r>
            <a:r>
              <a:rPr lang="en-US" dirty="0" err="1" smtClean="0"/>
              <a:t>ed</a:t>
            </a:r>
            <a:r>
              <a:rPr lang="en-US" dirty="0" smtClean="0"/>
              <a:t> liaison role – through conversations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5530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LST – another level of support in classrooms; job embedded </a:t>
            </a:r>
            <a:r>
              <a:rPr lang="en-US" dirty="0" err="1" smtClean="0"/>
              <a:t>pd</a:t>
            </a:r>
            <a:r>
              <a:rPr lang="en-US" dirty="0" smtClean="0"/>
              <a:t> to support all learners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026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082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49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B0CAF31-F8DC-499C-84DD-5B6C8DD0828C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E0476AC-52A6-4E43-89E2-2B7D17117C72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cesd-aisi-5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c-3YCr7zR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0266" y="1143000"/>
            <a:ext cx="5723468" cy="1828090"/>
          </a:xfrm>
        </p:spPr>
        <p:txBody>
          <a:bodyPr/>
          <a:lstStyle/>
          <a:p>
            <a:r>
              <a:rPr lang="en-US" dirty="0" smtClean="0"/>
              <a:t>Teacher Leaders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5910" y="2979761"/>
            <a:ext cx="5712179" cy="1524000"/>
          </a:xfrm>
        </p:spPr>
        <p:txBody>
          <a:bodyPr/>
          <a:lstStyle/>
          <a:p>
            <a:r>
              <a:rPr lang="en-US" dirty="0" smtClean="0"/>
              <a:t>A Discussion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810000"/>
            <a:ext cx="4364038" cy="183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85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Together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86" y="1752600"/>
            <a:ext cx="685604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7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133600"/>
            <a:ext cx="3200400" cy="3602736"/>
          </a:xfrm>
        </p:spPr>
        <p:txBody>
          <a:bodyPr>
            <a:normAutofit/>
          </a:bodyPr>
          <a:lstStyle/>
          <a:p>
            <a:r>
              <a:rPr lang="en-US" dirty="0" smtClean="0"/>
              <a:t>On your own: </a:t>
            </a:r>
          </a:p>
          <a:p>
            <a:pPr lvl="1"/>
            <a:r>
              <a:rPr lang="en-US" dirty="0" smtClean="0"/>
              <a:t>Reflection on the sheet provided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On the signal</a:t>
            </a:r>
          </a:p>
          <a:p>
            <a:pPr lvl="1"/>
            <a:r>
              <a:rPr lang="en-US" dirty="0"/>
              <a:t>Partner – find someone with the same color/candy </a:t>
            </a:r>
          </a:p>
          <a:p>
            <a:pPr lvl="1"/>
            <a:r>
              <a:rPr lang="en-US" dirty="0"/>
              <a:t>Reflection/discussion turn and talk</a:t>
            </a:r>
            <a:endParaRPr lang="en-CA" dirty="0"/>
          </a:p>
          <a:p>
            <a:endParaRPr lang="en-CA" dirty="0"/>
          </a:p>
        </p:txBody>
      </p:sp>
      <p:pic>
        <p:nvPicPr>
          <p:cNvPr id="12" name="Picture 11" descr="ques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360342"/>
            <a:ext cx="2288970" cy="2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0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Expectations for</a:t>
            </a:r>
            <a:br>
              <a:rPr lang="en-US" dirty="0" smtClean="0"/>
            </a:br>
            <a:r>
              <a:rPr lang="en-US" dirty="0" smtClean="0"/>
              <a:t> Teacher Leaders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7162800" cy="3962399"/>
          </a:xfrm>
        </p:spPr>
        <p:txBody>
          <a:bodyPr>
            <a:normAutofit/>
          </a:bodyPr>
          <a:lstStyle/>
          <a:p>
            <a:r>
              <a:rPr lang="en-US" dirty="0" smtClean="0"/>
              <a:t>When you think about your current role, </a:t>
            </a: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is </a:t>
            </a:r>
            <a:r>
              <a:rPr lang="en-US" dirty="0" smtClean="0"/>
              <a:t>different/same </a:t>
            </a:r>
            <a:r>
              <a:rPr lang="en-US" dirty="0"/>
              <a:t>about </a:t>
            </a:r>
            <a:r>
              <a:rPr lang="en-US" dirty="0" smtClean="0"/>
              <a:t>these expectations?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 you see accomplishing these expectations in your school?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support would you need to accomplish these expectations? </a:t>
            </a:r>
          </a:p>
        </p:txBody>
      </p:sp>
    </p:spTree>
    <p:extLst>
      <p:ext uri="{BB962C8B-B14F-4D97-AF65-F5344CB8AC3E}">
        <p14:creationId xmlns:p14="http://schemas.microsoft.com/office/powerpoint/2010/main" val="242693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Debrief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75" y="2339828"/>
            <a:ext cx="3021013" cy="224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Shared Vision</a:t>
            </a:r>
          </a:p>
          <a:p>
            <a:pPr lvl="1"/>
            <a:r>
              <a:rPr lang="en-US" dirty="0" smtClean="0"/>
              <a:t>Special Ed, ADCOS, AISI</a:t>
            </a:r>
          </a:p>
          <a:p>
            <a:pPr lvl="1"/>
            <a:endParaRPr lang="en-US" dirty="0"/>
          </a:p>
          <a:p>
            <a:endParaRPr lang="en-C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42976" y="606035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28860" y="534597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714744" y="463159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00628" y="391721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86512" y="320283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071670" y="5703169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358348" y="498799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644232" y="427361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930116" y="355923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93194" y="5417417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79078" y="4774475"/>
            <a:ext cx="1071570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Selling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4962" y="4060095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3345715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2631335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Co-Creating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7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2121407"/>
            <a:ext cx="3733800" cy="3602736"/>
          </a:xfrm>
        </p:spPr>
        <p:txBody>
          <a:bodyPr/>
          <a:lstStyle/>
          <a:p>
            <a:r>
              <a:rPr lang="en-US" dirty="0" smtClean="0"/>
              <a:t>AISI Projects will focus on: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engagement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learning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performance</a:t>
            </a:r>
            <a:endParaRPr lang="en-CA" b="1" dirty="0">
              <a:solidFill>
                <a:schemeClr val="accent1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83999"/>
            <a:ext cx="3200400" cy="2275840"/>
          </a:xfrm>
        </p:spPr>
      </p:pic>
    </p:spTree>
    <p:extLst>
      <p:ext uri="{BB962C8B-B14F-4D97-AF65-F5344CB8AC3E}">
        <p14:creationId xmlns:p14="http://schemas.microsoft.com/office/powerpoint/2010/main" val="14646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1447800"/>
            <a:ext cx="3886200" cy="820208"/>
          </a:xfrm>
        </p:spPr>
        <p:txBody>
          <a:bodyPr/>
          <a:lstStyle/>
          <a:p>
            <a:r>
              <a:rPr lang="en-US" dirty="0" smtClean="0"/>
              <a:t>1. Research Capacity/Leadership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286000"/>
            <a:ext cx="361188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Site-based research taken to the next level</a:t>
            </a:r>
          </a:p>
          <a:p>
            <a:r>
              <a:rPr lang="en-US" dirty="0" smtClean="0"/>
              <a:t>Examine current theories of teaching and learning</a:t>
            </a:r>
          </a:p>
          <a:p>
            <a:r>
              <a:rPr lang="en-US" dirty="0" smtClean="0"/>
              <a:t>Analyze findings</a:t>
            </a:r>
          </a:p>
          <a:p>
            <a:r>
              <a:rPr lang="en-US" dirty="0" smtClean="0"/>
              <a:t>Incorporate findings into practice</a:t>
            </a:r>
          </a:p>
          <a:p>
            <a:r>
              <a:rPr lang="en-US" dirty="0" smtClean="0"/>
              <a:t>Read and evaluate published findings</a:t>
            </a:r>
          </a:p>
          <a:p>
            <a:r>
              <a:rPr lang="en-US" dirty="0" smtClean="0"/>
              <a:t>10% minimum expenditure {district}</a:t>
            </a:r>
          </a:p>
          <a:p>
            <a:r>
              <a:rPr lang="en-US" dirty="0" smtClean="0"/>
              <a:t>Annual Progress report </a:t>
            </a:r>
            <a:r>
              <a:rPr lang="en-US" dirty="0" err="1" smtClean="0"/>
              <a:t>vs</a:t>
            </a:r>
            <a:r>
              <a:rPr lang="en-US" dirty="0" smtClean="0"/>
              <a:t> APAR</a:t>
            </a:r>
            <a:endParaRPr lang="en-CA" dirty="0"/>
          </a:p>
        </p:txBody>
      </p:sp>
      <p:pic>
        <p:nvPicPr>
          <p:cNvPr id="1026" name="Picture 2" descr="d:\users\lsteele.CESD\AppData\Local\Microsoft\Windows\Temporary Internet Files\Content.IE5\0O5G3NBH\MP900387779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3227388" cy="2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" y="5334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11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733800"/>
            <a:ext cx="6196013" cy="1709785"/>
          </a:xfrm>
        </p:spPr>
      </p:pic>
      <p:sp>
        <p:nvSpPr>
          <p:cNvPr id="3" name="Text Placeholder 2"/>
          <p:cNvSpPr>
            <a:spLocks noGrp="1"/>
          </p:cNvSpPr>
          <p:nvPr>
            <p:ph type="subTitle" idx="4294967295"/>
          </p:nvPr>
        </p:nvSpPr>
        <p:spPr>
          <a:xfrm>
            <a:off x="1371600" y="2057400"/>
            <a:ext cx="6553200" cy="152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chemeClr val="tx2"/>
                </a:solidFill>
              </a:rPr>
              <a:t>2. Collaborative Cross-School Authority Projects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Additional funding available for 2 or more school authorities to submit one collaborative project</a:t>
            </a:r>
          </a:p>
          <a:p>
            <a:endParaRPr lang="en-CA" dirty="0"/>
          </a:p>
        </p:txBody>
      </p:sp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24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19201" y="2122312"/>
            <a:ext cx="3278190" cy="820208"/>
          </a:xfrm>
        </p:spPr>
        <p:txBody>
          <a:bodyPr/>
          <a:lstStyle/>
          <a:p>
            <a:r>
              <a:rPr lang="en-US" dirty="0" smtClean="0"/>
              <a:t>3.  Community Engagement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All projects will be required to demonstrate active and meaningful engagement of </a:t>
            </a:r>
            <a:r>
              <a:rPr lang="en-US" b="1" dirty="0" smtClean="0">
                <a:solidFill>
                  <a:srgbClr val="00B050"/>
                </a:solidFill>
              </a:rPr>
              <a:t>key stakeholders: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5029200" y="2667000"/>
            <a:ext cx="3227832" cy="27797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Administrators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Teachers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Students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Parents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Elected officials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Businesses, organizations and institutions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5" y="9906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52600" y="548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Community Engagement Rubric </a:t>
            </a:r>
            <a:r>
              <a:rPr lang="en-US" i="1" dirty="0" smtClean="0"/>
              <a:t>– coming soon</a:t>
            </a:r>
            <a:r>
              <a:rPr lang="en-US" dirty="0" smtClean="0"/>
              <a:t>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3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Requirements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15% for professional learning</a:t>
            </a:r>
          </a:p>
          <a:p>
            <a:r>
              <a:rPr lang="en-US" dirty="0"/>
              <a:t>Minimum </a:t>
            </a:r>
            <a:r>
              <a:rPr lang="en-US" b="1" dirty="0" smtClean="0">
                <a:solidFill>
                  <a:schemeClr val="accent1"/>
                </a:solidFill>
              </a:rPr>
              <a:t>10% for research and related leadership support </a:t>
            </a:r>
          </a:p>
          <a:p>
            <a:r>
              <a:rPr lang="en-US" dirty="0" smtClean="0"/>
              <a:t>Maximum 5% for project administration and/or coordination</a:t>
            </a:r>
          </a:p>
          <a:p>
            <a:r>
              <a:rPr lang="en-US" dirty="0" smtClean="0"/>
              <a:t>Maximum 10% for equipment</a:t>
            </a:r>
          </a:p>
          <a:p>
            <a:endParaRPr lang="en-US" dirty="0" smtClean="0"/>
          </a:p>
          <a:p>
            <a:endParaRPr lang="en-CA" dirty="0"/>
          </a:p>
        </p:txBody>
      </p:sp>
      <p:pic>
        <p:nvPicPr>
          <p:cNvPr id="8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2" y="2514600"/>
            <a:ext cx="1200848" cy="849489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5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candy that best illustrates your level</a:t>
            </a:r>
          </a:p>
          <a:p>
            <a:pPr lvl="1"/>
            <a:r>
              <a:rPr lang="en-US" dirty="0" smtClean="0"/>
              <a:t> – High school</a:t>
            </a:r>
          </a:p>
          <a:p>
            <a:pPr lvl="1"/>
            <a:r>
              <a:rPr lang="en-US" dirty="0" smtClean="0"/>
              <a:t> – </a:t>
            </a:r>
            <a:r>
              <a:rPr lang="en-US" dirty="0"/>
              <a:t>M</a:t>
            </a:r>
            <a:r>
              <a:rPr lang="en-US" dirty="0" smtClean="0"/>
              <a:t>iddle</a:t>
            </a:r>
          </a:p>
          <a:p>
            <a:pPr lvl="1"/>
            <a:r>
              <a:rPr lang="en-US" dirty="0" smtClean="0"/>
              <a:t> – Elementary</a:t>
            </a:r>
          </a:p>
          <a:p>
            <a:pPr lvl="1"/>
            <a:r>
              <a:rPr lang="en-US" dirty="0" smtClean="0"/>
              <a:t> – K-12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58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tie our work together so we don’t do “the next thing”?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will be the scope of our work?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037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1843087" y="766620"/>
            <a:ext cx="5472113" cy="5472112"/>
            <a:chOff x="1202" y="663"/>
            <a:chExt cx="3447" cy="3447"/>
          </a:xfrm>
          <a:solidFill>
            <a:schemeClr val="bg1"/>
          </a:solidFill>
        </p:grpSpPr>
        <p:sp>
          <p:nvSpPr>
            <p:cNvPr id="105475" name="AutoShape 3"/>
            <p:cNvSpPr>
              <a:spLocks noChangeArrowheads="1"/>
            </p:cNvSpPr>
            <p:nvPr/>
          </p:nvSpPr>
          <p:spPr bwMode="auto">
            <a:xfrm>
              <a:off x="1202" y="663"/>
              <a:ext cx="3447" cy="3447"/>
            </a:xfrm>
            <a:prstGeom prst="flowChartSummingJunction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76" name="Line 4"/>
            <p:cNvSpPr>
              <a:spLocks noChangeShapeType="1"/>
            </p:cNvSpPr>
            <p:nvPr/>
          </p:nvSpPr>
          <p:spPr bwMode="auto">
            <a:xfrm>
              <a:off x="2925" y="663"/>
              <a:ext cx="0" cy="3447"/>
            </a:xfrm>
            <a:prstGeom prst="line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77" name="Line 5"/>
            <p:cNvSpPr>
              <a:spLocks noChangeShapeType="1"/>
            </p:cNvSpPr>
            <p:nvPr/>
          </p:nvSpPr>
          <p:spPr bwMode="auto">
            <a:xfrm>
              <a:off x="1202" y="2387"/>
              <a:ext cx="3447" cy="0"/>
            </a:xfrm>
            <a:prstGeom prst="line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78" name="Oval 6"/>
          <p:cNvSpPr>
            <a:spLocks noChangeArrowheads="1"/>
          </p:cNvSpPr>
          <p:nvPr/>
        </p:nvSpPr>
        <p:spPr bwMode="auto">
          <a:xfrm>
            <a:off x="468313" y="476250"/>
            <a:ext cx="1366837" cy="1366838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AutoShape 7"/>
          <p:cNvSpPr>
            <a:spLocks noChangeArrowheads="1"/>
          </p:cNvSpPr>
          <p:nvPr/>
        </p:nvSpPr>
        <p:spPr bwMode="auto">
          <a:xfrm>
            <a:off x="2706687" y="1630220"/>
            <a:ext cx="3744913" cy="3744912"/>
          </a:xfrm>
          <a:prstGeom prst="flowChartSummingJunction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/>
            <a:endParaRPr lang="en-US"/>
          </a:p>
        </p:txBody>
      </p:sp>
      <p:sp>
        <p:nvSpPr>
          <p:cNvPr id="105480" name="Oval 8"/>
          <p:cNvSpPr>
            <a:spLocks noChangeArrowheads="1"/>
          </p:cNvSpPr>
          <p:nvPr/>
        </p:nvSpPr>
        <p:spPr bwMode="auto">
          <a:xfrm>
            <a:off x="3859212" y="2711307"/>
            <a:ext cx="1512888" cy="15128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611188" y="765175"/>
            <a:ext cx="1081087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92D050"/>
                </a:solidFill>
                <a:latin typeface="Arial Rounded MT Bold" pitchFamily="34" charset="0"/>
              </a:rPr>
              <a:t>Vision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3389311" y="2054360"/>
            <a:ext cx="23368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008000"/>
                </a:solidFill>
                <a:latin typeface="Arial Rounded MT Bold" pitchFamily="34" charset="0"/>
              </a:rPr>
              <a:t>AISI as the Driver</a:t>
            </a:r>
            <a:endParaRPr lang="en-US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 rot="5400000">
            <a:off x="5099049" y="3176157"/>
            <a:ext cx="15144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Teacher Growth Plans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84" name="Text Box 12"/>
          <p:cNvSpPr txBox="1">
            <a:spLocks noChangeArrowheads="1"/>
          </p:cNvSpPr>
          <p:nvPr/>
        </p:nvSpPr>
        <p:spPr bwMode="auto">
          <a:xfrm rot="16200000">
            <a:off x="2564606" y="3212054"/>
            <a:ext cx="15144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Ed Plan Process</a:t>
            </a:r>
            <a:endParaRPr lang="en-US" sz="1600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3930650" y="4308759"/>
            <a:ext cx="12969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600" b="1" dirty="0" smtClean="0">
                <a:solidFill>
                  <a:srgbClr val="0070C0"/>
                </a:solidFill>
                <a:latin typeface="Arial Rounded MT Bold" pitchFamily="34" charset="0"/>
              </a:rPr>
              <a:t>Admin Growth Plans</a:t>
            </a:r>
            <a:endParaRPr lang="en-US" sz="16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 rot="-1556828">
            <a:off x="2960686" y="1195342"/>
            <a:ext cx="15033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8000"/>
                </a:solidFill>
                <a:latin typeface="Arial Rounded MT Bold" pitchFamily="34" charset="0"/>
              </a:rPr>
              <a:t>Job Embedded</a:t>
            </a:r>
            <a:endParaRPr lang="en-US" sz="1400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7" name="Text Box 15"/>
          <p:cNvSpPr txBox="1">
            <a:spLocks noChangeArrowheads="1"/>
          </p:cNvSpPr>
          <p:nvPr/>
        </p:nvSpPr>
        <p:spPr bwMode="auto">
          <a:xfrm rot="1413393">
            <a:off x="4722812" y="1235031"/>
            <a:ext cx="14287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8000"/>
                </a:solidFill>
                <a:latin typeface="Arial Rounded MT Bold" pitchFamily="34" charset="0"/>
              </a:rPr>
              <a:t>Team Focus</a:t>
            </a:r>
            <a:endParaRPr lang="en-US" sz="1400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8" name="Text Box 16"/>
          <p:cNvSpPr txBox="1">
            <a:spLocks noChangeArrowheads="1"/>
          </p:cNvSpPr>
          <p:nvPr/>
        </p:nvSpPr>
        <p:spPr bwMode="auto">
          <a:xfrm rot="4252957">
            <a:off x="6036468" y="2534886"/>
            <a:ext cx="13001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PLC’s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89" name="Text Box 17"/>
          <p:cNvSpPr txBox="1">
            <a:spLocks noChangeArrowheads="1"/>
          </p:cNvSpPr>
          <p:nvPr/>
        </p:nvSpPr>
        <p:spPr bwMode="auto">
          <a:xfrm rot="-4223174">
            <a:off x="1775618" y="2314324"/>
            <a:ext cx="14366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Data Informed</a:t>
            </a:r>
            <a:endParaRPr lang="en-US" sz="1400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90" name="Text Box 18"/>
          <p:cNvSpPr txBox="1">
            <a:spLocks noChangeArrowheads="1"/>
          </p:cNvSpPr>
          <p:nvPr/>
        </p:nvSpPr>
        <p:spPr bwMode="auto">
          <a:xfrm rot="14965751">
            <a:off x="1586706" y="4002629"/>
            <a:ext cx="17938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Parents, Staff, </a:t>
            </a:r>
            <a:r>
              <a:rPr lang="en-US" dirty="0" err="1" smtClean="0">
                <a:solidFill>
                  <a:srgbClr val="FF9900"/>
                </a:solidFill>
                <a:latin typeface="Arial Rounded MT Bold" pitchFamily="34" charset="0"/>
              </a:rPr>
              <a:t>AdCos</a:t>
            </a: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, Board</a:t>
            </a:r>
            <a:endParaRPr lang="en-US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91" name="Text Box 19"/>
          <p:cNvSpPr txBox="1">
            <a:spLocks noChangeArrowheads="1"/>
          </p:cNvSpPr>
          <p:nvPr/>
        </p:nvSpPr>
        <p:spPr bwMode="auto">
          <a:xfrm rot="1618510">
            <a:off x="3062287" y="5255038"/>
            <a:ext cx="130016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33CC"/>
                </a:solidFill>
                <a:latin typeface="Arial Rounded MT Bold" pitchFamily="34" charset="0"/>
              </a:rPr>
              <a:t>Central Office Services</a:t>
            </a:r>
            <a:endParaRPr lang="en-US" sz="14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105493" name="Text Box 21"/>
          <p:cNvSpPr txBox="1">
            <a:spLocks noChangeArrowheads="1"/>
          </p:cNvSpPr>
          <p:nvPr/>
        </p:nvSpPr>
        <p:spPr bwMode="auto">
          <a:xfrm rot="7023062">
            <a:off x="6155531" y="4111988"/>
            <a:ext cx="108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Cohort Groups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94" name="Text Box 22"/>
          <p:cNvSpPr txBox="1">
            <a:spLocks noChangeArrowheads="1"/>
          </p:cNvSpPr>
          <p:nvPr/>
        </p:nvSpPr>
        <p:spPr bwMode="auto">
          <a:xfrm>
            <a:off x="4075112" y="3141411"/>
            <a:ext cx="10810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dirty="0" smtClean="0">
                <a:solidFill>
                  <a:srgbClr val="92D050"/>
                </a:solidFill>
                <a:latin typeface="Arial Rounded MT Bold" pitchFamily="34" charset="0"/>
              </a:rPr>
              <a:t>The QLE</a:t>
            </a:r>
            <a:endParaRPr lang="en-US" dirty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sp>
        <p:nvSpPr>
          <p:cNvPr id="105495" name="Line 23"/>
          <p:cNvSpPr>
            <a:spLocks noChangeShapeType="1"/>
          </p:cNvSpPr>
          <p:nvPr/>
        </p:nvSpPr>
        <p:spPr bwMode="auto">
          <a:xfrm flipH="1" flipV="1">
            <a:off x="3498850" y="2711307"/>
            <a:ext cx="574675" cy="43338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6" name="Line 24"/>
          <p:cNvSpPr>
            <a:spLocks noChangeShapeType="1"/>
          </p:cNvSpPr>
          <p:nvPr/>
        </p:nvSpPr>
        <p:spPr bwMode="auto">
          <a:xfrm flipH="1" flipV="1">
            <a:off x="3714750" y="695182"/>
            <a:ext cx="720725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 flipH="1" flipV="1">
            <a:off x="1554162" y="2782745"/>
            <a:ext cx="215900" cy="6477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8" name="Text Box 26"/>
          <p:cNvSpPr txBox="1">
            <a:spLocks noChangeArrowheads="1"/>
          </p:cNvSpPr>
          <p:nvPr/>
        </p:nvSpPr>
        <p:spPr bwMode="auto">
          <a:xfrm rot="-23498752">
            <a:off x="4808537" y="5413232"/>
            <a:ext cx="1374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IL Project </a:t>
            </a:r>
            <a:endParaRPr lang="en-US" sz="14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5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5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5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5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0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-0.18889 -0.19954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-9977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19288 2.59259E-6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53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02761 -0.1625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8" grpId="0" animBg="1"/>
      <p:bldP spid="105479" grpId="0" animBg="1"/>
      <p:bldP spid="105480" grpId="0" animBg="1"/>
      <p:bldP spid="105481" grpId="0"/>
      <p:bldP spid="105482" grpId="0"/>
      <p:bldP spid="105483" grpId="0"/>
      <p:bldP spid="105484" grpId="0"/>
      <p:bldP spid="105485" grpId="0"/>
      <p:bldP spid="105486" grpId="0"/>
      <p:bldP spid="105488" grpId="0"/>
      <p:bldP spid="105489" grpId="0"/>
      <p:bldP spid="105490" grpId="0"/>
      <p:bldP spid="105493" grpId="0"/>
      <p:bldP spid="105494" grpId="0"/>
      <p:bldP spid="105495" grpId="0" animBg="1"/>
      <p:bldP spid="105495" grpId="1" animBg="1"/>
      <p:bldP spid="105496" grpId="0" animBg="1"/>
      <p:bldP spid="105496" grpId="1" animBg="1"/>
      <p:bldP spid="105497" grpId="0" animBg="1"/>
      <p:bldP spid="105497" grpId="1" animBg="1"/>
      <p:bldP spid="1054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981200"/>
            <a:ext cx="6196405" cy="374186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Beginning with the end in mind:</a:t>
            </a:r>
          </a:p>
          <a:p>
            <a:r>
              <a:rPr lang="en-US" dirty="0" smtClean="0"/>
              <a:t>What will success look like for CESD and your school in 2015?</a:t>
            </a:r>
          </a:p>
          <a:p>
            <a:r>
              <a:rPr lang="en-US" dirty="0" smtClean="0"/>
              <a:t>Why is our work going to be important and valuable?</a:t>
            </a:r>
          </a:p>
          <a:p>
            <a:r>
              <a:rPr lang="en-US" dirty="0" smtClean="0"/>
              <a:t>How might things change in CESD and in your school as a result of this work?</a:t>
            </a:r>
          </a:p>
          <a:p>
            <a:r>
              <a:rPr lang="en-US" dirty="0" smtClean="0"/>
              <a:t>How will we involve stakeholders throughout our work?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33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1" y="1005840"/>
            <a:ext cx="9063789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1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828800"/>
            <a:ext cx="6196405" cy="3894269"/>
          </a:xfrm>
        </p:spPr>
        <p:txBody>
          <a:bodyPr/>
          <a:lstStyle/>
          <a:p>
            <a:r>
              <a:rPr lang="en-US" dirty="0" smtClean="0"/>
              <a:t>SAT, ADCOS</a:t>
            </a:r>
          </a:p>
          <a:p>
            <a:r>
              <a:rPr lang="en-US" dirty="0" smtClean="0"/>
              <a:t>Teachers Matter</a:t>
            </a:r>
          </a:p>
          <a:p>
            <a:r>
              <a:rPr lang="en-US" dirty="0" smtClean="0"/>
              <a:t>AISI, Special Ed.</a:t>
            </a:r>
          </a:p>
          <a:p>
            <a:r>
              <a:rPr lang="en-US" dirty="0" smtClean="0"/>
              <a:t>Other</a:t>
            </a:r>
          </a:p>
          <a:p>
            <a:endParaRPr lang="en-C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42976" y="606035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28860" y="534597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714744" y="463159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00628" y="391721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86512" y="320283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071670" y="5703169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358348" y="498799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644232" y="427361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930116" y="355923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93194" y="5417417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79078" y="4774475"/>
            <a:ext cx="1071570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Selling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4962" y="4060095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3345715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2631335"/>
            <a:ext cx="1714512" cy="36933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Co-Creating</a:t>
            </a:r>
            <a:endParaRPr lang="en-US" b="1" dirty="0"/>
          </a:p>
        </p:txBody>
      </p:sp>
      <p:sp>
        <p:nvSpPr>
          <p:cNvPr id="18" name="Right Arrow 17"/>
          <p:cNvSpPr/>
          <p:nvPr/>
        </p:nvSpPr>
        <p:spPr>
          <a:xfrm>
            <a:off x="4495800" y="2489760"/>
            <a:ext cx="1447800" cy="7146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0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5 Wiki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http://cesd-aisi-5.wikispaces.com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2549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Provincial 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‘you tube’ video was shown at the Alberta Education – Provincial Action on Inclusion Meeting on Friday, Jan 13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Diversity in Alberta Schools: A Journey to Inclusion – YouTube</a:t>
            </a:r>
            <a:endParaRPr lang="en-US" dirty="0" smtClean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161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Provincial 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Action on Inclusion</a:t>
            </a:r>
          </a:p>
          <a:p>
            <a:pPr lvl="1"/>
            <a:r>
              <a:rPr lang="en-US" dirty="0"/>
              <a:t>Learning Coach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Wrap-around-services (team)</a:t>
            </a:r>
            <a:endParaRPr lang="en-US" dirty="0"/>
          </a:p>
          <a:p>
            <a:pPr lvl="1"/>
            <a:r>
              <a:rPr lang="en-US" dirty="0" smtClean="0"/>
              <a:t>IEPT</a:t>
            </a:r>
          </a:p>
          <a:p>
            <a:pPr marL="365760" lvl="1" indent="0">
              <a:buNone/>
            </a:pPr>
            <a:endParaRPr lang="en-US" dirty="0"/>
          </a:p>
          <a:p>
            <a:r>
              <a:rPr lang="en-US" dirty="0"/>
              <a:t>AISI 5 </a:t>
            </a:r>
            <a:endParaRPr lang="en-US" dirty="0" smtClean="0"/>
          </a:p>
          <a:p>
            <a:pPr lvl="1"/>
            <a:r>
              <a:rPr lang="en-US" dirty="0" smtClean="0"/>
              <a:t>Research Capacity – deeper focus </a:t>
            </a:r>
          </a:p>
          <a:p>
            <a:pPr lvl="1"/>
            <a:r>
              <a:rPr lang="en-US" dirty="0" smtClean="0"/>
              <a:t>Collaboration – across schools and districts</a:t>
            </a:r>
          </a:p>
          <a:p>
            <a:pPr lvl="1"/>
            <a:r>
              <a:rPr lang="en-US" dirty="0" smtClean="0"/>
              <a:t>Active, meaningful engagement of community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14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CESD Context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2119256"/>
            <a:ext cx="7162800" cy="4052943"/>
          </a:xfrm>
        </p:spPr>
        <p:txBody>
          <a:bodyPr>
            <a:normAutofit/>
          </a:bodyPr>
          <a:lstStyle/>
          <a:p>
            <a:r>
              <a:rPr lang="en-US" dirty="0" smtClean="0"/>
              <a:t>New Mission and Vision</a:t>
            </a:r>
          </a:p>
          <a:p>
            <a:pPr lvl="1"/>
            <a:r>
              <a:rPr lang="en-US" dirty="0" smtClean="0"/>
              <a:t>ALL Learners</a:t>
            </a:r>
          </a:p>
          <a:p>
            <a:r>
              <a:rPr lang="en-US" dirty="0" smtClean="0"/>
              <a:t>QLE</a:t>
            </a:r>
          </a:p>
          <a:p>
            <a:r>
              <a:rPr lang="en-US" dirty="0" smtClean="0"/>
              <a:t>Feedback </a:t>
            </a:r>
          </a:p>
          <a:p>
            <a:pPr lvl="1"/>
            <a:r>
              <a:rPr lang="en-US" dirty="0" smtClean="0"/>
              <a:t>Reduce silos, reduce number initiatives, alignment of services</a:t>
            </a:r>
            <a:endParaRPr lang="en-CA" dirty="0"/>
          </a:p>
          <a:p>
            <a:r>
              <a:rPr lang="en-US" dirty="0" smtClean="0"/>
              <a:t>Instructional Leadership</a:t>
            </a:r>
          </a:p>
          <a:p>
            <a:pPr lvl="1"/>
            <a:r>
              <a:rPr lang="en-US" dirty="0" smtClean="0"/>
              <a:t>Admin in classrooms</a:t>
            </a:r>
          </a:p>
        </p:txBody>
      </p:sp>
    </p:spTree>
    <p:extLst>
      <p:ext uri="{BB962C8B-B14F-4D97-AF65-F5344CB8AC3E}">
        <p14:creationId xmlns:p14="http://schemas.microsoft.com/office/powerpoint/2010/main" val="309511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965245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Clarity - Special Education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333900"/>
              </p:ext>
            </p:extLst>
          </p:nvPr>
        </p:nvGraphicFramePr>
        <p:xfrm>
          <a:off x="1143000" y="1157877"/>
          <a:ext cx="7010402" cy="495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2"/>
              </a:tblGrid>
              <a:tr h="3547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Moving from 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87827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Student Services takes on responsibility of Special Education</a:t>
                      </a:r>
                      <a:endParaRPr lang="en-CA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Student Services aligns with other CO services to support EVERY student – focus on Mission/Vision/QLE</a:t>
                      </a:r>
                    </a:p>
                  </a:txBody>
                  <a:tcPr/>
                </a:tc>
              </a:tr>
              <a:tr h="23881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Special Education Liaisons – coordinate specialized services, support work of IPPs, work with individual students, Level B assessments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Learning Support – assist teachers with IEPTs, paperwork, coordination of services and when needed, Level B assessments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Learning Support Team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</a:t>
                      </a:r>
                      <a:r>
                        <a:rPr lang="en-US" sz="1400" dirty="0" smtClean="0"/>
                        <a:t>rovide</a:t>
                      </a:r>
                      <a:r>
                        <a:rPr lang="en-US" sz="1400" baseline="0" dirty="0" smtClean="0"/>
                        <a:t> and facilitate instructional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coaching, co-teaching and/or co-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planning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Coordinate/facilitate</a:t>
                      </a:r>
                      <a:r>
                        <a:rPr lang="en-US" sz="1400" baseline="0" dirty="0" smtClean="0"/>
                        <a:t> p</a:t>
                      </a:r>
                      <a:r>
                        <a:rPr lang="en-US" sz="1400" dirty="0" smtClean="0"/>
                        <a:t>rofessional development as part of 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team</a:t>
                      </a:r>
                      <a:endParaRPr lang="en-CA" sz="1400" dirty="0" smtClean="0"/>
                    </a:p>
                  </a:txBody>
                  <a:tcPr/>
                </a:tc>
              </a:tr>
              <a:tr h="127602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Focus</a:t>
                      </a:r>
                      <a:r>
                        <a:rPr lang="en-US" sz="1400" baseline="0" dirty="0" smtClean="0"/>
                        <a:t> on students identified with a special education code – common practice to pull out and provide separate specialized programs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</a:t>
                      </a:r>
                      <a:r>
                        <a:rPr lang="en-US" sz="1400" baseline="0" dirty="0" smtClean="0"/>
                        <a:t> for ALL students in classrooms – main focus on supporting/working in the classroom environment with targeted and/or specialized support when needed</a:t>
                      </a:r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17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6965245" cy="1202485"/>
          </a:xfrm>
        </p:spPr>
        <p:txBody>
          <a:bodyPr/>
          <a:lstStyle/>
          <a:p>
            <a:r>
              <a:rPr lang="en-US" dirty="0" smtClean="0"/>
              <a:t>Clarity around AISI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9413548"/>
              </p:ext>
            </p:extLst>
          </p:nvPr>
        </p:nvGraphicFramePr>
        <p:xfrm>
          <a:off x="838200" y="1524000"/>
          <a:ext cx="7543800" cy="4673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90189"/>
                <a:gridCol w="41536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Moving</a:t>
                      </a:r>
                      <a:r>
                        <a:rPr lang="en-US" baseline="0" dirty="0" smtClean="0"/>
                        <a:t> From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5435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</a:t>
                      </a:r>
                      <a:r>
                        <a:rPr lang="en-US" baseline="0" dirty="0" smtClean="0"/>
                        <a:t> as a separate Learning Services initiative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QLE</a:t>
                      </a:r>
                      <a:r>
                        <a:rPr lang="en-US" baseline="0" dirty="0" smtClean="0"/>
                        <a:t> drives district and school focus</a:t>
                      </a:r>
                      <a:endParaRPr lang="en-CA" dirty="0" smtClean="0"/>
                    </a:p>
                  </a:txBody>
                  <a:tcPr/>
                </a:tc>
              </a:tr>
              <a:tr h="16103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coordinate/facilitate professional development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Teams: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and facilitate instructional coaching, co-teaching and/or co-planning</a:t>
                      </a:r>
                      <a:endParaRPr lang="en-CA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Coordinate/facilitate professional development as part of a team</a:t>
                      </a:r>
                      <a:endParaRPr lang="en-C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engage in research around areas of focus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Teams engage and apply research in</a:t>
                      </a:r>
                      <a:r>
                        <a:rPr lang="en-US" baseline="0" dirty="0" smtClean="0"/>
                        <a:t> classrooms 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Focus on students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Deliberate focus on ALL students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individual school improvement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CESD community improvement 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55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526" y="652964"/>
            <a:ext cx="6965245" cy="1202485"/>
          </a:xfrm>
        </p:spPr>
        <p:txBody>
          <a:bodyPr/>
          <a:lstStyle/>
          <a:p>
            <a:r>
              <a:rPr lang="en-US" dirty="0" smtClean="0"/>
              <a:t>ROLES?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 rot="20258221">
            <a:off x="783325" y="2267440"/>
            <a:ext cx="4755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Learning support </a:t>
            </a:r>
          </a:p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teacher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9526" y="5165678"/>
            <a:ext cx="4818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Learning Coach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948602">
            <a:off x="3145686" y="4073507"/>
            <a:ext cx="51952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Learning assistance</a:t>
            </a:r>
          </a:p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facilitator</a:t>
            </a:r>
            <a:endParaRPr lang="en-US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10200" y="2467495"/>
            <a:ext cx="2151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Other?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QLE – overarching focus</a:t>
            </a:r>
            <a:endParaRPr lang="en-CA" dirty="0"/>
          </a:p>
        </p:txBody>
      </p:sp>
      <p:pic>
        <p:nvPicPr>
          <p:cNvPr id="2050" name="Picture 2" descr="D:\users\lsteele.CESD\Pictures\General\dec vers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57400"/>
            <a:ext cx="5845922" cy="389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48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525</TotalTime>
  <Words>768</Words>
  <Application>Microsoft Office PowerPoint</Application>
  <PresentationFormat>On-screen Show (4:3)</PresentationFormat>
  <Paragraphs>169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Pushpin</vt:lpstr>
      <vt:lpstr>Teacher Leaders</vt:lpstr>
      <vt:lpstr>Welcome back!</vt:lpstr>
      <vt:lpstr>Provincial Context</vt:lpstr>
      <vt:lpstr>Provincial Context</vt:lpstr>
      <vt:lpstr>CESD Context</vt:lpstr>
      <vt:lpstr>Clarity - Special Education</vt:lpstr>
      <vt:lpstr>Clarity around AISI</vt:lpstr>
      <vt:lpstr>ROLES?</vt:lpstr>
      <vt:lpstr>QLE – overarching focus</vt:lpstr>
      <vt:lpstr>Coming Together</vt:lpstr>
      <vt:lpstr>Process</vt:lpstr>
      <vt:lpstr>Expectations for  Teacher Leaders </vt:lpstr>
      <vt:lpstr>Large Group Debrief</vt:lpstr>
      <vt:lpstr>Next Steps</vt:lpstr>
      <vt:lpstr>AISI 5</vt:lpstr>
      <vt:lpstr>Priorities for Cycle 5</vt:lpstr>
      <vt:lpstr>Priorities for Cycle 5</vt:lpstr>
      <vt:lpstr>Priorities for Cycle 5</vt:lpstr>
      <vt:lpstr>Budget Requirements</vt:lpstr>
      <vt:lpstr>Next Steps</vt:lpstr>
      <vt:lpstr>PowerPoint Presentation</vt:lpstr>
      <vt:lpstr>Next Steps</vt:lpstr>
      <vt:lpstr>PowerPoint Presentation</vt:lpstr>
      <vt:lpstr>Next Steps</vt:lpstr>
      <vt:lpstr>AISI 5 Wiki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Services</dc:creator>
  <cp:lastModifiedBy>Technology Services</cp:lastModifiedBy>
  <cp:revision>57</cp:revision>
  <dcterms:created xsi:type="dcterms:W3CDTF">2012-01-12T21:16:08Z</dcterms:created>
  <dcterms:modified xsi:type="dcterms:W3CDTF">2012-01-22T17:58:49Z</dcterms:modified>
</cp:coreProperties>
</file>